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1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A2DEF-3D46-48B9-8E47-954DADB35CFA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35647D9-0EA3-4B3C-AD2C-1FAB6DBB776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81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A2DEF-3D46-48B9-8E47-954DADB35CFA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47D9-0EA3-4B3C-AD2C-1FAB6DBB776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76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A2DEF-3D46-48B9-8E47-954DADB35CFA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47D9-0EA3-4B3C-AD2C-1FAB6DBB776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A2DEF-3D46-48B9-8E47-954DADB35CFA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47D9-0EA3-4B3C-AD2C-1FAB6DBB776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09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FBA2DEF-3D46-48B9-8E47-954DADB35CFA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35647D9-0EA3-4B3C-AD2C-1FAB6DBB776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37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A2DEF-3D46-48B9-8E47-954DADB35CFA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47D9-0EA3-4B3C-AD2C-1FAB6DBB776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3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A2DEF-3D46-48B9-8E47-954DADB35CFA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47D9-0EA3-4B3C-AD2C-1FAB6DBB776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47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A2DEF-3D46-48B9-8E47-954DADB35CFA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47D9-0EA3-4B3C-AD2C-1FAB6DBB776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82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A2DEF-3D46-48B9-8E47-954DADB35CFA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47D9-0EA3-4B3C-AD2C-1FAB6DBB776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32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A2DEF-3D46-48B9-8E47-954DADB35CFA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47D9-0EA3-4B3C-AD2C-1FAB6DBB776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02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A2DEF-3D46-48B9-8E47-954DADB35CFA}" type="datetimeFigureOut">
              <a:rPr lang="en-US" smtClean="0"/>
              <a:t>6/7/2021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47D9-0EA3-4B3C-AD2C-1FAB6DBB776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6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FBA2DEF-3D46-48B9-8E47-954DADB35CFA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35647D9-0EA3-4B3C-AD2C-1FAB6DBB776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98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2" r:id="rId1"/>
    <p:sldLayoutId id="2147484303" r:id="rId2"/>
    <p:sldLayoutId id="2147484304" r:id="rId3"/>
    <p:sldLayoutId id="2147484305" r:id="rId4"/>
    <p:sldLayoutId id="2147484306" r:id="rId5"/>
    <p:sldLayoutId id="2147484307" r:id="rId6"/>
    <p:sldLayoutId id="2147484308" r:id="rId7"/>
    <p:sldLayoutId id="2147484309" r:id="rId8"/>
    <p:sldLayoutId id="2147484310" r:id="rId9"/>
    <p:sldLayoutId id="2147484311" r:id="rId10"/>
    <p:sldLayoutId id="21474843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F7EE74-14F6-4A3C-9C97-BA1723F811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500961"/>
            <a:ext cx="9948672" cy="2967069"/>
          </a:xfrm>
        </p:spPr>
        <p:txBody>
          <a:bodyPr/>
          <a:lstStyle/>
          <a:p>
            <a:pPr algn="ctr"/>
            <a:r>
              <a:rPr lang="it-IT" sz="6600" dirty="0"/>
              <a:t>PROGETTO DOPOSCUOLA</a:t>
            </a:r>
            <a:br>
              <a:rPr lang="it-IT" sz="3600" dirty="0"/>
            </a:br>
            <a:br>
              <a:rPr lang="it-IT" sz="3600" dirty="0"/>
            </a:br>
            <a:r>
              <a:rPr lang="it-IT" sz="3600" dirty="0"/>
              <a:t>Lo studio: un’avventura per conoscere se stessi e scoprire i propri talenti</a:t>
            </a:r>
            <a:endParaRPr lang="en-US" sz="3600" dirty="0"/>
          </a:p>
        </p:txBody>
      </p:sp>
      <p:pic>
        <p:nvPicPr>
          <p:cNvPr id="4" name="Immagine 3" descr="Scuola Kolbe Lecco">
            <a:extLst>
              <a:ext uri="{FF2B5EF4-FFF2-40B4-BE49-F238E27FC236}">
                <a16:creationId xmlns:a16="http://schemas.microsoft.com/office/drawing/2014/main" id="{A8651C1D-8E98-4069-A8F4-868F167AC60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403" y="4695255"/>
            <a:ext cx="2328493" cy="1069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C9D7971-D6F8-4876-83A9-39CCC609DBA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" t="-5" r="-8" b="23460"/>
          <a:stretch>
            <a:fillRect/>
          </a:stretch>
        </p:blipFill>
        <p:spPr bwMode="auto">
          <a:xfrm>
            <a:off x="6351450" y="4382274"/>
            <a:ext cx="1350335" cy="141413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CC96C0E-8CA2-476F-B699-2B6D255F221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" t="-130" r="-9" b="-130"/>
          <a:stretch>
            <a:fillRect/>
          </a:stretch>
        </p:blipFill>
        <p:spPr bwMode="auto">
          <a:xfrm>
            <a:off x="5868223" y="5796404"/>
            <a:ext cx="2786680" cy="55193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1490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38B2E2-2C81-4C33-A5BC-FB070D804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PERCHE’ QUESTO PROGETTO?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E3F3BE4-AA13-4F76-82CD-1D416885D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Il progetto è nato dalla collaborazione tra la scuola secondaria di primo grado paritaria “</a:t>
            </a:r>
            <a:r>
              <a:rPr lang="it-IT" b="1" dirty="0"/>
              <a:t>Massimiliano Kolbe</a:t>
            </a:r>
            <a:r>
              <a:rPr lang="it-IT" dirty="0"/>
              <a:t>” e il centro specialistico per i disturbi dell’apprendimento e le difficoltà scolastiche “</a:t>
            </a:r>
            <a:r>
              <a:rPr lang="it-IT" b="1" dirty="0"/>
              <a:t>Compiti Point - </a:t>
            </a:r>
            <a:r>
              <a:rPr lang="it-IT" b="1" dirty="0" err="1"/>
              <a:t>AllenaMente</a:t>
            </a:r>
            <a:r>
              <a:rPr lang="it-IT" dirty="0"/>
              <a:t>”, realtà educative nate grazie a </a:t>
            </a:r>
            <a:r>
              <a:rPr lang="it-IT" b="1" dirty="0"/>
              <a:t>Bianca Brambilla Sala.</a:t>
            </a:r>
          </a:p>
          <a:p>
            <a:pPr marL="0" indent="0">
              <a:buNone/>
            </a:pPr>
            <a:r>
              <a:rPr lang="it-IT" b="1" dirty="0"/>
              <a:t>OBIETTIVI</a:t>
            </a:r>
          </a:p>
          <a:p>
            <a:pPr>
              <a:buSzPct val="99000"/>
            </a:pPr>
            <a:r>
              <a:rPr lang="it-IT" dirty="0"/>
              <a:t>rendere il </a:t>
            </a:r>
            <a:r>
              <a:rPr lang="it-IT" b="1" dirty="0"/>
              <a:t>tempo del doposcuola significativo </a:t>
            </a:r>
            <a:r>
              <a:rPr lang="it-IT" dirty="0"/>
              <a:t>per ogni ragazzo, attraverso il valore cardine della </a:t>
            </a:r>
            <a:r>
              <a:rPr lang="it-IT" b="1" dirty="0"/>
              <a:t>personalizzazione dell’intervento</a:t>
            </a:r>
            <a:r>
              <a:rPr lang="en-US" dirty="0"/>
              <a:t>,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permette</a:t>
            </a:r>
            <a:r>
              <a:rPr lang="en-US" dirty="0"/>
              <a:t> a </a:t>
            </a:r>
            <a:r>
              <a:rPr lang="en-US" dirty="0" err="1"/>
              <a:t>ciascuno</a:t>
            </a:r>
            <a:r>
              <a:rPr lang="en-US" dirty="0"/>
              <a:t> </a:t>
            </a:r>
            <a:r>
              <a:rPr lang="en-US" dirty="0" err="1"/>
              <a:t>studente</a:t>
            </a:r>
            <a:r>
              <a:rPr lang="en-US" dirty="0"/>
              <a:t> di </a:t>
            </a:r>
            <a:r>
              <a:rPr lang="it-IT" dirty="0"/>
              <a:t>conoscere se stesso, le proprie difficoltà e risorse e di esprimere tutte le proprie potenzialità;</a:t>
            </a:r>
          </a:p>
          <a:p>
            <a:pPr>
              <a:buSzPct val="99000"/>
            </a:pPr>
            <a:r>
              <a:rPr lang="it-IT" dirty="0"/>
              <a:t>strutturare un </a:t>
            </a:r>
            <a:r>
              <a:rPr lang="it-IT" b="1" dirty="0"/>
              <a:t>servizio inclusivo</a:t>
            </a:r>
            <a:r>
              <a:rPr lang="it-IT" dirty="0"/>
              <a:t>, che cioè, pur nella doverosa differenziazione delle risposte ai bisogni di ciascuno, possa accogliere senza distinzioni di luogo e di costo tutti gli studenti della Scuola.</a:t>
            </a:r>
          </a:p>
        </p:txBody>
      </p:sp>
    </p:spTree>
    <p:extLst>
      <p:ext uri="{BB962C8B-B14F-4D97-AF65-F5344CB8AC3E}">
        <p14:creationId xmlns:p14="http://schemas.microsoft.com/office/powerpoint/2010/main" val="1518039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FFAB3B-7E31-4D64-B821-A34ABA6D0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Organizzazione e metodologia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DC19A1-CAAE-49CE-A72D-745A79C46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Il servizio è attivo tutti i pomeriggi (14.30-16.30) e si articola nel seguente modo:</a:t>
            </a:r>
          </a:p>
          <a:p>
            <a:pPr>
              <a:buSzPct val="99000"/>
            </a:pPr>
            <a:r>
              <a:rPr lang="it-IT" b="1" dirty="0"/>
              <a:t>Lavoro in piccolo gruppo </a:t>
            </a:r>
            <a:r>
              <a:rPr lang="it-IT" dirty="0"/>
              <a:t>(1 operatore-3/4 studenti) con gli operatori specializzati di Compiti Point-</a:t>
            </a:r>
            <a:r>
              <a:rPr lang="it-IT" dirty="0" err="1"/>
              <a:t>AllenaMente</a:t>
            </a:r>
            <a:endParaRPr lang="it-IT" dirty="0"/>
          </a:p>
          <a:p>
            <a:pPr marL="274320" lvl="1" indent="0">
              <a:lnSpc>
                <a:spcPct val="100000"/>
              </a:lnSpc>
              <a:buNone/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Obiettivo</a:t>
            </a:r>
            <a:r>
              <a:rPr lang="it-IT" sz="2000" dirty="0"/>
              <a:t>: acquisire un metodo di studio personalizzato ed efficace e mettere a  frutto tutte le proprie potenzialità di apprendimento</a:t>
            </a:r>
          </a:p>
          <a:p>
            <a:pPr marL="274320" lvl="1" indent="0">
              <a:lnSpc>
                <a:spcPct val="100000"/>
              </a:lnSpc>
              <a:buNone/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Frequenza</a:t>
            </a:r>
            <a:r>
              <a:rPr lang="it-IT" sz="2000" dirty="0"/>
              <a:t>: da 1 a 2 volte a settimana</a:t>
            </a:r>
          </a:p>
          <a:p>
            <a:pPr>
              <a:buSzPct val="99000"/>
            </a:pPr>
            <a:r>
              <a:rPr lang="it-IT" b="1" dirty="0"/>
              <a:t>Assistenza allo studio </a:t>
            </a:r>
            <a:r>
              <a:rPr lang="it-IT" dirty="0"/>
              <a:t>in gruppi più grandi, gestita dai docenti della Kolbe</a:t>
            </a:r>
          </a:p>
          <a:p>
            <a:pPr marL="274320" lvl="1" indent="0">
              <a:buNone/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Obiettivo</a:t>
            </a:r>
            <a:r>
              <a:rPr lang="it-IT" sz="2000" dirty="0"/>
              <a:t>: provare ad applicare in autonomia le strategie apprese e verificarsi nei propri passi di apprendimento</a:t>
            </a:r>
          </a:p>
          <a:p>
            <a:pPr marL="274320" lvl="1" indent="0">
              <a:buNone/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Frequenza</a:t>
            </a:r>
            <a:r>
              <a:rPr lang="it-IT" sz="2000" dirty="0"/>
              <a:t>: da 1 a 3 volte a settimana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216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F81EEA-90DD-4AFC-85BD-3E97C633B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sostegno al progetto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BACCE6-7A33-4B4F-9012-382F15A74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Una famiglia che sceglie di aderire alla proposta di doposcuola deve sostenere una spesa annua che varia tra i 720 € e i 1400 €. </a:t>
            </a:r>
          </a:p>
          <a:p>
            <a:pPr marL="0" indent="0">
              <a:buNone/>
            </a:pPr>
            <a:r>
              <a:rPr lang="it-IT" dirty="0"/>
              <a:t>Il sostegno economico fornito dal </a:t>
            </a:r>
            <a:r>
              <a:rPr lang="it-IT" b="1" dirty="0"/>
              <a:t>Fondo “Bianca e </a:t>
            </a:r>
            <a:r>
              <a:rPr lang="it-IT" b="1" dirty="0" err="1"/>
              <a:t>Edi</a:t>
            </a:r>
            <a:r>
              <a:rPr lang="it-IT" b="1" dirty="0"/>
              <a:t> Sala” </a:t>
            </a:r>
            <a:r>
              <a:rPr lang="it-IT" dirty="0"/>
              <a:t>permetterà di:</a:t>
            </a:r>
          </a:p>
          <a:p>
            <a:pPr>
              <a:buSzPct val="99000"/>
            </a:pPr>
            <a:r>
              <a:rPr lang="it-IT" dirty="0"/>
              <a:t>supportare le famiglie che, in presenza di un ISEE inferiore ai 40.000 €, decidono di iscrivere il proprio figlio al servizio di Doposcuola; ciò può avvenire attraverso la creazione di </a:t>
            </a:r>
            <a:r>
              <a:rPr lang="it-IT" b="1" dirty="0"/>
              <a:t>borse di studio </a:t>
            </a:r>
            <a:r>
              <a:rPr lang="it-IT" dirty="0"/>
              <a:t>o l’applicazione di un </a:t>
            </a:r>
            <a:r>
              <a:rPr lang="it-IT" b="1" dirty="0"/>
              <a:t>sistema di scontistica proporzionale all’ISEE del nucleo familiare</a:t>
            </a:r>
            <a:r>
              <a:rPr lang="it-IT" dirty="0"/>
              <a:t>;</a:t>
            </a:r>
          </a:p>
          <a:p>
            <a:pPr>
              <a:buSzPct val="99000"/>
            </a:pPr>
            <a:r>
              <a:rPr lang="it-IT" dirty="0"/>
              <a:t>valutare l’allestimento di un </a:t>
            </a:r>
            <a:r>
              <a:rPr lang="it-IT" b="1" dirty="0"/>
              <a:t>nuovo spazio multifunzionale</a:t>
            </a:r>
            <a:r>
              <a:rPr lang="it-IT" dirty="0"/>
              <a:t>, che preveda una flessibilità di configurazione del setting aula e dotato delle tecnologie necessarie (cablaggio aula, computer, stampante…).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746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19EC1B-80BB-4BCA-A76A-C5BD03CE8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PAROLA AI RAGAZZI</a:t>
            </a:r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45B13D-3B97-45B4-B70C-70F77610F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870" y="1828800"/>
            <a:ext cx="10256378" cy="4343400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Questi sono alcuni commenti dei ragazzi che hanno frequentato quest’anno il doposcuola Kolbe-Compiti Point:</a:t>
            </a:r>
          </a:p>
          <a:p>
            <a:r>
              <a:rPr lang="it-IT" dirty="0"/>
              <a:t>Grazie per avermi aiutata e avermi fatto imparare cose che non sapevo</a:t>
            </a:r>
          </a:p>
          <a:p>
            <a:r>
              <a:rPr lang="it-IT" dirty="0"/>
              <a:t>Sono migliorata molto e non devo più fare i compiti il sabato o la domenica</a:t>
            </a:r>
          </a:p>
          <a:p>
            <a:r>
              <a:rPr lang="it-IT" dirty="0"/>
              <a:t>Mi ha aiutato a scoprire nuovi strumenti per studiare bene e ho imparato ad utilizzarli in modo efficace</a:t>
            </a:r>
          </a:p>
          <a:p>
            <a:r>
              <a:rPr lang="it-IT" dirty="0" err="1"/>
              <a:t>Bellooo</a:t>
            </a:r>
            <a:r>
              <a:rPr lang="it-IT" dirty="0"/>
              <a:t>!</a:t>
            </a:r>
          </a:p>
          <a:p>
            <a:r>
              <a:rPr lang="it-IT" dirty="0"/>
              <a:t>E' stata un'esperienza molto utile ed educativa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225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D3D0A53A-5D15-488B-9D9A-E3099C60E4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t-IT" sz="6600" dirty="0"/>
              <a:t>GRAZIE PER IL SOSTEGNO CHE VORRETE OFFRIRE A QUESTO PROGETTO! </a:t>
            </a:r>
            <a:endParaRPr lang="en-US" sz="6600" dirty="0"/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17A96445-A6CD-49F4-AF42-635C07F20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8565642" cy="1451610"/>
          </a:xfrm>
        </p:spPr>
        <p:txBody>
          <a:bodyPr>
            <a:normAutofit/>
          </a:bodyPr>
          <a:lstStyle/>
          <a:p>
            <a:r>
              <a:rPr lang="it-IT" dirty="0"/>
              <a:t>Per donare</a:t>
            </a:r>
          </a:p>
          <a:p>
            <a:r>
              <a:rPr lang="it-IT" dirty="0"/>
              <a:t>IBAN IT50 N030 6909 6061 00000005712</a:t>
            </a:r>
          </a:p>
          <a:p>
            <a:r>
              <a:rPr lang="it-IT" dirty="0"/>
              <a:t>Causale “Fondo per l’educazione Bianca e </a:t>
            </a:r>
            <a:r>
              <a:rPr lang="it-IT" dirty="0" err="1"/>
              <a:t>Edi</a:t>
            </a:r>
            <a:r>
              <a:rPr lang="it-IT" dirty="0"/>
              <a:t> Sala”</a:t>
            </a:r>
          </a:p>
          <a:p>
            <a:endParaRPr lang="it-I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0228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gno">
  <a:themeElements>
    <a:clrScheme name="Legn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gno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gn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TM03090434[[fn=Legno]]</Template>
  <TotalTime>62</TotalTime>
  <Words>474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Rockwell</vt:lpstr>
      <vt:lpstr>Rockwell Condensed</vt:lpstr>
      <vt:lpstr>Wingdings</vt:lpstr>
      <vt:lpstr>Legno</vt:lpstr>
      <vt:lpstr>PROGETTO DOPOSCUOLA  Lo studio: un’avventura per conoscere se stessi e scoprire i propri talenti</vt:lpstr>
      <vt:lpstr>PERCHE’ QUESTO PROGETTO?</vt:lpstr>
      <vt:lpstr>Organizzazione e metodologia</vt:lpstr>
      <vt:lpstr>Il sostegno al progetto</vt:lpstr>
      <vt:lpstr>LA PAROLA AI RAGAZZI</vt:lpstr>
      <vt:lpstr>GRAZIE PER IL SOSTEGNO CHE VORRETE OFFRIRE A QUESTO PROGETTO!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Valentina</dc:creator>
  <cp:lastModifiedBy>Valentina</cp:lastModifiedBy>
  <cp:revision>8</cp:revision>
  <dcterms:created xsi:type="dcterms:W3CDTF">2021-06-07T08:17:27Z</dcterms:created>
  <dcterms:modified xsi:type="dcterms:W3CDTF">2021-06-07T09:25:18Z</dcterms:modified>
</cp:coreProperties>
</file>